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5"/>
  </p:sldMasterIdLst>
  <p:notesMasterIdLst>
    <p:notesMasterId r:id="rId26"/>
  </p:notesMasterIdLst>
  <p:sldIdLst>
    <p:sldId id="295" r:id="rId6"/>
    <p:sldId id="310" r:id="rId7"/>
    <p:sldId id="296" r:id="rId8"/>
    <p:sldId id="297" r:id="rId9"/>
    <p:sldId id="298" r:id="rId10"/>
    <p:sldId id="314" r:id="rId11"/>
    <p:sldId id="300" r:id="rId12"/>
    <p:sldId id="301" r:id="rId13"/>
    <p:sldId id="313" r:id="rId14"/>
    <p:sldId id="302" r:id="rId15"/>
    <p:sldId id="303" r:id="rId16"/>
    <p:sldId id="304" r:id="rId17"/>
    <p:sldId id="305" r:id="rId18"/>
    <p:sldId id="306" r:id="rId19"/>
    <p:sldId id="307" r:id="rId20"/>
    <p:sldId id="311" r:id="rId21"/>
    <p:sldId id="316" r:id="rId22"/>
    <p:sldId id="308" r:id="rId23"/>
    <p:sldId id="309" r:id="rId24"/>
    <p:sldId id="315" r:id="rId2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15" autoAdjust="0"/>
    <p:restoredTop sz="94660"/>
  </p:normalViewPr>
  <p:slideViewPr>
    <p:cSldViewPr>
      <p:cViewPr varScale="1">
        <p:scale>
          <a:sx n="69" d="100"/>
          <a:sy n="69" d="100"/>
        </p:scale>
        <p:origin x="166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CD1A969-383C-46D1-9AE3-6D97FC517758}" type="datetimeFigureOut">
              <a:rPr lang="fa-IR" smtClean="0"/>
              <a:t>03/13/1443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53F166-9C8E-4376-9063-BDDE5FDCA9C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6050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9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6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2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C4AAE6E-AC96-473B-844C-45798E242676}" type="slidenum">
              <a:rPr lang="en-US" altLang="fa-I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1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0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97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48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33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4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23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08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66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A9084-F3A8-4FFA-AAED-DB6F144A3F9F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03/13/1443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430FB-C18A-4765-9E8F-D536B5840444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53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wma"/><Relationship Id="rId2" Type="http://schemas.microsoft.com/office/2007/relationships/media" Target="../media/media14.wma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wma"/><Relationship Id="rId1" Type="http://schemas.microsoft.com/office/2007/relationships/media" Target="../media/media15.wm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7.wma"/><Relationship Id="rId1" Type="http://schemas.microsoft.com/office/2007/relationships/media" Target="../media/media17.wm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wma"/><Relationship Id="rId1" Type="http://schemas.microsoft.com/office/2007/relationships/media" Target="../media/media18.wm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wma"/><Relationship Id="rId1" Type="http://schemas.microsoft.com/office/2007/relationships/media" Target="../media/media20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sz="3600" dirty="0" smtClean="0">
                <a:cs typeface="B Yagut" panose="00000400000000000000" pitchFamily="2" charset="-78"/>
              </a:rPr>
              <a:t> مشخصات سند</a:t>
            </a:r>
            <a:endParaRPr lang="en-US" sz="3600" dirty="0">
              <a:cs typeface="B Yagut" panose="00000400000000000000" pitchFamily="2" charset="-7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1470210"/>
            <a:ext cx="4040188" cy="639762"/>
          </a:xfrm>
        </p:spPr>
        <p:txBody>
          <a:bodyPr/>
          <a:lstStyle/>
          <a:p>
            <a:pPr algn="r" rtl="1"/>
            <a:r>
              <a:rPr lang="fa-IR" b="0" dirty="0" smtClean="0">
                <a:cs typeface="B Yagut" panose="00000400000000000000" pitchFamily="2" charset="-78"/>
              </a:rPr>
              <a:t>مشخصات مدرس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-108520" y="2174875"/>
            <a:ext cx="4680520" cy="395128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18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en-US" sz="18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en-US" sz="1800" dirty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en-US" sz="18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en-US" sz="1800" dirty="0" smtClean="0">
              <a:cs typeface="B Yagut" panose="00000400000000000000" pitchFamily="2" charset="-78"/>
            </a:endParaRPr>
          </a:p>
          <a:p>
            <a:pPr marL="0" indent="0" rtl="1">
              <a:buNone/>
            </a:pPr>
            <a:r>
              <a:rPr lang="en-US" sz="1800" dirty="0" smtClean="0">
                <a:cs typeface="B Yagut" panose="00000400000000000000" pitchFamily="2" charset="-78"/>
              </a:rPr>
              <a:t>   </a:t>
            </a:r>
            <a:r>
              <a:rPr lang="fa-IR" sz="1800" dirty="0" smtClean="0">
                <a:cs typeface="B Yagut" panose="00000400000000000000" pitchFamily="2" charset="-78"/>
              </a:rPr>
              <a:t>معصومه کوزه گر</a:t>
            </a:r>
          </a:p>
          <a:p>
            <a:pPr marL="0" indent="0" rtl="1">
              <a:buNone/>
            </a:pPr>
            <a:r>
              <a:rPr lang="en-US" sz="1800" dirty="0" smtClean="0">
                <a:cs typeface="B Yagut" panose="00000400000000000000" pitchFamily="2" charset="-78"/>
              </a:rPr>
              <a:t>  </a:t>
            </a:r>
            <a:r>
              <a:rPr lang="fa-IR" sz="1800" dirty="0" smtClean="0">
                <a:cs typeface="B Yagut" panose="00000400000000000000" pitchFamily="2" charset="-78"/>
              </a:rPr>
              <a:t>کارشناس بهداشت محیط </a:t>
            </a:r>
          </a:p>
          <a:p>
            <a:pPr marL="0" indent="0" rtl="1">
              <a:buNone/>
            </a:pPr>
            <a:r>
              <a:rPr lang="en-US" sz="1800" dirty="0" smtClean="0">
                <a:cs typeface="B Yagut" panose="00000400000000000000" pitchFamily="2" charset="-78"/>
              </a:rPr>
              <a:t>  </a:t>
            </a:r>
            <a:r>
              <a:rPr lang="fa-IR" sz="1800" dirty="0" smtClean="0">
                <a:cs typeface="B Yagut" panose="00000400000000000000" pitchFamily="2" charset="-78"/>
              </a:rPr>
              <a:t>مربی مرکز آموزش بهورزی شهرستان مینودشت</a:t>
            </a:r>
            <a:endParaRPr lang="en-US" sz="1800" dirty="0" smtClean="0">
              <a:cs typeface="B Yagut" panose="00000400000000000000" pitchFamily="2" charset="-78"/>
            </a:endParaRPr>
          </a:p>
          <a:p>
            <a:pPr marL="0" indent="0" rtl="1">
              <a:buNone/>
            </a:pPr>
            <a:r>
              <a:rPr lang="fa-IR" sz="1800" dirty="0" smtClean="0">
                <a:cs typeface="B Yagut" panose="00000400000000000000" pitchFamily="2" charset="-78"/>
              </a:rPr>
              <a:t> دانشگاه علوم پزشکی و خدمات بهداشتی درمانی گلستان </a:t>
            </a:r>
          </a:p>
          <a:p>
            <a:pPr lvl="1"/>
            <a:endParaRPr lang="en-US" sz="1400" dirty="0">
              <a:cs typeface="B Yagut" panose="00000400000000000000" pitchFamily="2" charset="-78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 rtl="1"/>
            <a:r>
              <a:rPr lang="fa-IR" b="0" dirty="0" smtClean="0">
                <a:cs typeface="B Yagut" panose="00000400000000000000" pitchFamily="2" charset="-78"/>
              </a:rPr>
              <a:t>مشخصات بسته آموزشی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32040" y="2174875"/>
            <a:ext cx="4032448" cy="3951288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en-US" sz="20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 smtClean="0">
                <a:cs typeface="B Yagut" panose="00000400000000000000" pitchFamily="2" charset="-78"/>
              </a:rPr>
              <a:t>حیطه درس :   مدیریت خطر بلایا </a:t>
            </a:r>
            <a:endParaRPr lang="en-US" sz="20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 smtClean="0">
                <a:cs typeface="B Yagut" panose="00000400000000000000" pitchFamily="2" charset="-78"/>
              </a:rPr>
              <a:t>تاریخ آخرین </a:t>
            </a:r>
            <a:r>
              <a:rPr lang="fa-IR" sz="2000" dirty="0">
                <a:cs typeface="B Yagut" pitchFamily="2" charset="-78"/>
              </a:rPr>
              <a:t>بازنگری: </a:t>
            </a:r>
            <a:r>
              <a:rPr lang="fa-IR" sz="2000" dirty="0" smtClean="0">
                <a:cs typeface="B Yagut" panose="00000400000000000000" pitchFamily="2" charset="-78"/>
              </a:rPr>
              <a:t>15تیر  1399</a:t>
            </a:r>
            <a:endParaRPr lang="en-US" sz="20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 smtClean="0">
                <a:cs typeface="B Yagut" panose="00000400000000000000" pitchFamily="2" charset="-78"/>
              </a:rPr>
              <a:t>نوبت تهیه: 2 </a:t>
            </a:r>
            <a:endParaRPr lang="en-US" sz="2000" dirty="0" smtClean="0">
              <a:cs typeface="B Yagut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 smtClean="0">
              <a:cs typeface="B Yagut" panose="00000400000000000000" pitchFamily="2" charset="-78"/>
            </a:endParaRPr>
          </a:p>
          <a:p>
            <a:pPr marL="0" indent="0">
              <a:buNone/>
            </a:pPr>
            <a:r>
              <a:rPr lang="fa-IR" sz="2000" dirty="0" smtClean="0">
                <a:cs typeface="B Yagut" panose="00000400000000000000" pitchFamily="2" charset="-78"/>
              </a:rPr>
              <a:t>نام فایل:</a:t>
            </a:r>
            <a:r>
              <a:rPr lang="en-US" sz="2000" dirty="0" smtClean="0">
                <a:cs typeface="B Yagut" panose="00000400000000000000" pitchFamily="2" charset="-78"/>
              </a:rPr>
              <a:t>MB- </a:t>
            </a:r>
            <a:r>
              <a:rPr lang="en-US" sz="2000" dirty="0" err="1">
                <a:cs typeface="B Yagut" panose="00000400000000000000" pitchFamily="2" charset="-78"/>
              </a:rPr>
              <a:t>vajehshnasi-modiriate-khatare-balaya</a:t>
            </a:r>
            <a:r>
              <a:rPr lang="en-US" sz="2000">
                <a:cs typeface="B Yagut" panose="00000400000000000000" pitchFamily="2" charset="-78"/>
              </a:rPr>
              <a:t>- </a:t>
            </a:r>
            <a:r>
              <a:rPr lang="en-US" sz="2000" smtClean="0">
                <a:cs typeface="B Yagut" panose="00000400000000000000" pitchFamily="2" charset="-78"/>
              </a:rPr>
              <a:t>edi</a:t>
            </a:r>
            <a:r>
              <a:rPr lang="en-US" sz="2000">
                <a:cs typeface="B Yagut" panose="00000400000000000000" pitchFamily="2" charset="-78"/>
              </a:rPr>
              <a:t>2</a:t>
            </a:r>
            <a:endParaRPr lang="en-US" sz="1800" i="1" dirty="0">
              <a:cs typeface="B Yagut" panose="00000400000000000000" pitchFamily="2" charset="-78"/>
            </a:endParaRPr>
          </a:p>
        </p:txBody>
      </p:sp>
      <p:pic>
        <p:nvPicPr>
          <p:cNvPr id="1026" name="Picture 2" descr="C:\Users\kin\Pictures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09972"/>
            <a:ext cx="1243013" cy="149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0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80528" y="710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3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solidFill>
                  <a:srgbClr val="FF0000"/>
                </a:solidFill>
                <a:cs typeface="B Yagut" panose="00000400000000000000" pitchFamily="2" charset="-78"/>
              </a:rPr>
              <a:t>ظرفيت (</a:t>
            </a:r>
            <a:r>
              <a:rPr lang="en-US" sz="4000" dirty="0">
                <a:solidFill>
                  <a:srgbClr val="FF0000"/>
                </a:solidFill>
                <a:cs typeface="B Yagut" panose="00000400000000000000" pitchFamily="2" charset="-78"/>
              </a:rPr>
              <a:t>Capacity</a:t>
            </a:r>
            <a:r>
              <a:rPr lang="fa-IR" sz="4000" dirty="0">
                <a:solidFill>
                  <a:srgbClr val="FF0000"/>
                </a:solidFill>
                <a:cs typeface="B Yagut" panose="00000400000000000000" pitchFamily="2" charset="-78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16832"/>
            <a:ext cx="9108504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عبـارت </a:t>
            </a:r>
            <a:r>
              <a:rPr lang="fa-IR" sz="2800" dirty="0">
                <a:cs typeface="B Yagut" panose="00000400000000000000" pitchFamily="2" charset="-78"/>
              </a:rPr>
              <a:t>از عوامل </a:t>
            </a:r>
            <a:r>
              <a:rPr lang="fa-IR" sz="2800" dirty="0" smtClean="0">
                <a:cs typeface="B Yagut" panose="00000400000000000000" pitchFamily="2" charset="-78"/>
              </a:rPr>
              <a:t>مثبتــی </a:t>
            </a:r>
            <a:r>
              <a:rPr lang="fa-IR" sz="2800" dirty="0">
                <a:cs typeface="B Yagut" panose="00000400000000000000" pitchFamily="2" charset="-78"/>
              </a:rPr>
              <a:t>است که توانایی ما را برای </a:t>
            </a:r>
            <a:r>
              <a:rPr lang="fa-IR" sz="2800" dirty="0" smtClean="0">
                <a:cs typeface="B Yagut" panose="00000400000000000000" pitchFamily="2" charset="-78"/>
              </a:rPr>
              <a:t>مقــابله </a:t>
            </a:r>
            <a:r>
              <a:rPr lang="fa-IR" sz="2800" dirty="0">
                <a:cs typeface="B Yagut" panose="00000400000000000000" pitchFamily="2" charset="-78"/>
              </a:rPr>
              <a:t>با مخاطرات افزایش میدهند. مثل داشتن اطلاعات کافی، وجود کیف اضطراری در خانه، انجام مانور زلزله در خانوار </a:t>
            </a:r>
            <a:r>
              <a:rPr lang="fa-IR" sz="2800" dirty="0" smtClean="0">
                <a:cs typeface="B Yagut" panose="00000400000000000000" pitchFamily="2" charset="-78"/>
              </a:rPr>
              <a:t>و....</a:t>
            </a:r>
            <a:endParaRPr lang="fa-IR" sz="2800" dirty="0">
              <a:cs typeface="B Yagut" panose="00000400000000000000" pitchFamily="2" charset="-78"/>
            </a:endParaRPr>
          </a:p>
          <a:p>
            <a:pPr marL="0" indent="0">
              <a:buNone/>
            </a:pPr>
            <a:endParaRPr lang="en-US" sz="3000" dirty="0"/>
          </a:p>
          <a:p>
            <a:endParaRPr lang="en-US" sz="3000" dirty="0">
              <a:cs typeface="B Yagut" panose="00000400000000000000" pitchFamily="2" charset="-78"/>
            </a:endParaRPr>
          </a:p>
          <a:p>
            <a:endParaRPr lang="fa-IR" sz="3000" dirty="0"/>
          </a:p>
        </p:txBody>
      </p:sp>
      <p:pic>
        <p:nvPicPr>
          <p:cNvPr id="4" name="1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0608" y="6957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3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>
                <a:solidFill>
                  <a:srgbClr val="FF0000"/>
                </a:solidFill>
                <a:cs typeface="B Yagut" panose="00000400000000000000" pitchFamily="2" charset="-78"/>
              </a:rPr>
              <a:t>خطر </a:t>
            </a:r>
            <a:r>
              <a:rPr lang="en-US" dirty="0">
                <a:solidFill>
                  <a:srgbClr val="FF0000"/>
                </a:solidFill>
                <a:cs typeface="B Yagut" panose="00000400000000000000" pitchFamily="2" charset="-78"/>
              </a:rPr>
              <a:t>(Risk)</a:t>
            </a:r>
            <a:endParaRPr lang="fa-IR" dirty="0">
              <a:solidFill>
                <a:srgbClr val="FF0000"/>
              </a:solidFill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هر </a:t>
            </a:r>
            <a:r>
              <a:rPr lang="fa-IR" sz="2800" dirty="0">
                <a:cs typeface="B Yagut" panose="00000400000000000000" pitchFamily="2" charset="-78"/>
              </a:rPr>
              <a:t>چقدر احتمال یک مخاطره و شدت آن و همچنین آسیب پذیری ما بیشتر باشد ولی آمادگی مان کمتر باشد، احتمال اینکه </a:t>
            </a:r>
            <a:r>
              <a:rPr lang="fa-IR" sz="2800" dirty="0" smtClean="0">
                <a:cs typeface="B Yagut" panose="00000400000000000000" pitchFamily="2" charset="-78"/>
              </a:rPr>
              <a:t>کشته </a:t>
            </a:r>
            <a:r>
              <a:rPr lang="fa-IR" sz="2800" dirty="0">
                <a:cs typeface="B Yagut" panose="00000400000000000000" pitchFamily="2" charset="-78"/>
              </a:rPr>
              <a:t>یا مجروح شویم و یا اموالمان آسیب ببینند، بیشتر است. در این </a:t>
            </a:r>
            <a:r>
              <a:rPr lang="fa-IR" sz="2800" dirty="0" smtClean="0">
                <a:cs typeface="B Yagut" panose="00000400000000000000" pitchFamily="2" charset="-78"/>
              </a:rPr>
              <a:t>صــورت </a:t>
            </a:r>
            <a:r>
              <a:rPr lang="fa-IR" sz="2800" dirty="0">
                <a:cs typeface="B Yagut" panose="00000400000000000000" pitchFamily="2" charset="-78"/>
              </a:rPr>
              <a:t>می گوییم ما با </a:t>
            </a:r>
            <a:r>
              <a:rPr lang="fa-IR" sz="2800" dirty="0" smtClean="0">
                <a:cs typeface="B Yagut" panose="00000400000000000000" pitchFamily="2" charset="-78"/>
              </a:rPr>
              <a:t>خطــر </a:t>
            </a:r>
            <a:r>
              <a:rPr lang="fa-IR" sz="2800" dirty="0">
                <a:cs typeface="B Yagut" panose="00000400000000000000" pitchFamily="2" charset="-78"/>
              </a:rPr>
              <a:t>بالایی مواجه هستیم. </a:t>
            </a:r>
            <a:endParaRPr lang="fa-IR" sz="2800" dirty="0"/>
          </a:p>
        </p:txBody>
      </p:sp>
      <p:pic>
        <p:nvPicPr>
          <p:cNvPr id="4" name="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28600" y="7317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1000"/>
    </mc:Choice>
    <mc:Fallback xmlns="">
      <p:transition spd="slow" advClick="0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fa-IR" sz="4000" dirty="0">
                <a:solidFill>
                  <a:srgbClr val="FF0000"/>
                </a:solidFill>
                <a:cs typeface="B Yagut" panose="00000400000000000000" pitchFamily="2" charset="-78"/>
              </a:rPr>
              <a:t>فوریت</a:t>
            </a:r>
            <a:r>
              <a:rPr lang="en-US" sz="4000" dirty="0">
                <a:solidFill>
                  <a:srgbClr val="FF0000"/>
                </a:solidFill>
                <a:cs typeface="B Yagut" panose="00000400000000000000" pitchFamily="2" charset="-78"/>
              </a:rPr>
              <a:t> (Emergency )</a:t>
            </a:r>
            <a:endParaRPr lang="fa-IR" sz="4000" dirty="0">
              <a:solidFill>
                <a:srgbClr val="FF0000"/>
              </a:solidFill>
              <a:cs typeface="B Yagut" panose="00000400000000000000" pitchFamily="2" charset="-78"/>
            </a:endParaRPr>
          </a:p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اتفاقی است که مدیریت آن، فرآیند یا امکاناتی غیر از مدیریت جاری را می طلبد. </a:t>
            </a:r>
          </a:p>
          <a:p>
            <a:pPr marL="0" indent="0">
              <a:buNone/>
            </a:pPr>
            <a:endParaRPr lang="en-US" sz="2800" dirty="0" smtClean="0">
              <a:cs typeface="B Yagut" panose="00000400000000000000" pitchFamily="2" charset="-78"/>
            </a:endParaRPr>
          </a:p>
          <a:p>
            <a:r>
              <a:rPr lang="fa-IR" sz="4000" dirty="0">
                <a:solidFill>
                  <a:srgbClr val="FF0000"/>
                </a:solidFill>
                <a:cs typeface="B Yagut" panose="00000400000000000000" pitchFamily="2" charset="-78"/>
              </a:rPr>
              <a:t>بلا </a:t>
            </a:r>
            <a:r>
              <a:rPr lang="en-US" sz="4000" dirty="0">
                <a:solidFill>
                  <a:srgbClr val="FF0000"/>
                </a:solidFill>
                <a:cs typeface="B Yagut" panose="00000400000000000000" pitchFamily="2" charset="-78"/>
              </a:rPr>
              <a:t>(Disaster)</a:t>
            </a:r>
            <a:endParaRPr lang="fa-IR" sz="4000" dirty="0">
              <a:solidFill>
                <a:srgbClr val="FF0000"/>
              </a:solidFill>
              <a:cs typeface="B Yagut" panose="00000400000000000000" pitchFamily="2" charset="-78"/>
            </a:endParaRPr>
          </a:p>
          <a:p>
            <a:pPr marL="0" indent="0">
              <a:buNone/>
            </a:pPr>
            <a:r>
              <a:rPr lang="fa-IR" sz="2800" dirty="0">
                <a:cs typeface="B Yagut" panose="00000400000000000000" pitchFamily="2" charset="-78"/>
              </a:rPr>
              <a:t>فوریتی است که پاسخ به آن توانی فراتر از توان جامعه نیاز دارد. </a:t>
            </a:r>
            <a:endParaRPr lang="en-US" sz="2800" dirty="0">
              <a:cs typeface="B Yagut" panose="00000400000000000000" pitchFamily="2" charset="-78"/>
            </a:endParaRPr>
          </a:p>
          <a:p>
            <a:pPr marL="0" indent="0">
              <a:buNone/>
            </a:pPr>
            <a:endParaRPr lang="en-US" sz="3200" dirty="0" smtClean="0">
              <a:cs typeface="B Yagut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2" name="1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44624" y="710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27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4000"/>
    </mc:Choice>
    <mc:Fallback xmlns="">
      <p:transition spd="slow" advClick="0" advTm="9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b="1" dirty="0">
                <a:solidFill>
                  <a:srgbClr val="FF0000"/>
                </a:solidFill>
                <a:cs typeface="B Yagut" panose="00000400000000000000" pitchFamily="2" charset="-78"/>
              </a:rPr>
              <a:t>بحران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0808"/>
            <a:ext cx="9036496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معادل </a:t>
            </a:r>
            <a:r>
              <a:rPr lang="fa-IR" sz="2800" dirty="0">
                <a:cs typeface="B Yagut" panose="00000400000000000000" pitchFamily="2" charset="-78"/>
              </a:rPr>
              <a:t>واژه </a:t>
            </a:r>
            <a:r>
              <a:rPr lang="en-US" sz="2800" dirty="0">
                <a:cs typeface="B Yagut" panose="00000400000000000000" pitchFamily="2" charset="-78"/>
              </a:rPr>
              <a:t>Crisis</a:t>
            </a:r>
            <a:r>
              <a:rPr lang="fa-IR" sz="2800" dirty="0">
                <a:cs typeface="B Yagut" panose="00000400000000000000" pitchFamily="2" charset="-78"/>
              </a:rPr>
              <a:t> است. این واژه در علوم سلامت (بجز در مسائلی مانند فشارخون، پرکاری تیروئید و بیماریهای روانی) استفاده نمی شود و در حال حاضر در زمینه مسائل  اجتماعی و اقتصادی کاربرد دارد. به هر حال در محاوره فارسی گاها بجای واژه های فوریت و بلا استفاده می شود.</a:t>
            </a:r>
            <a:endParaRPr lang="en-US" sz="2800" dirty="0">
              <a:cs typeface="B Yagut" panose="00000400000000000000" pitchFamily="2" charset="-78"/>
            </a:endParaRPr>
          </a:p>
          <a:p>
            <a:pPr marL="0" indent="0">
              <a:buNone/>
            </a:pPr>
            <a:r>
              <a:rPr lang="fa-IR" sz="2800" dirty="0"/>
              <a:t> </a:t>
            </a:r>
            <a:endParaRPr lang="en-US" sz="2800" dirty="0"/>
          </a:p>
          <a:p>
            <a:endParaRPr lang="fa-IR" dirty="0"/>
          </a:p>
        </p:txBody>
      </p:sp>
      <p:pic>
        <p:nvPicPr>
          <p:cNvPr id="4" name="1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56592" y="655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5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>
                <a:solidFill>
                  <a:srgbClr val="FF0000"/>
                </a:solidFill>
                <a:cs typeface="B Yagut" panose="00000400000000000000" pitchFamily="2" charset="-78"/>
              </a:rPr>
              <a:t>فاجعه </a:t>
            </a:r>
            <a:r>
              <a:rPr lang="en-US" sz="4000" dirty="0">
                <a:solidFill>
                  <a:srgbClr val="FF0000"/>
                </a:solidFill>
                <a:cs typeface="B Yagut" panose="00000400000000000000" pitchFamily="2" charset="-78"/>
              </a:rPr>
              <a:t>(Catastrophe)</a:t>
            </a:r>
            <a:endParaRPr lang="fa-IR" sz="4000" dirty="0">
              <a:solidFill>
                <a:srgbClr val="FF0000"/>
              </a:solidFill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8840"/>
            <a:ext cx="8964488" cy="4137323"/>
          </a:xfrm>
        </p:spPr>
        <p:txBody>
          <a:bodyPr/>
          <a:lstStyle/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بالاتــرین </a:t>
            </a:r>
            <a:r>
              <a:rPr lang="fa-IR" sz="2800" dirty="0">
                <a:cs typeface="B Yagut" panose="00000400000000000000" pitchFamily="2" charset="-78"/>
              </a:rPr>
              <a:t>سطح </a:t>
            </a:r>
            <a:r>
              <a:rPr lang="fa-IR" sz="2800" dirty="0" smtClean="0">
                <a:cs typeface="B Yagut" panose="00000400000000000000" pitchFamily="2" charset="-78"/>
              </a:rPr>
              <a:t>فــوریت </a:t>
            </a:r>
            <a:r>
              <a:rPr lang="fa-IR" sz="2800" dirty="0">
                <a:cs typeface="B Yagut" panose="00000400000000000000" pitchFamily="2" charset="-78"/>
              </a:rPr>
              <a:t>نسبت به تحمل </a:t>
            </a:r>
            <a:r>
              <a:rPr lang="fa-IR" sz="2800" dirty="0" smtClean="0">
                <a:cs typeface="B Yagut" panose="00000400000000000000" pitchFamily="2" charset="-78"/>
              </a:rPr>
              <a:t>جامـعه </a:t>
            </a:r>
            <a:r>
              <a:rPr lang="fa-IR" sz="2800" dirty="0">
                <a:cs typeface="B Yagut" panose="00000400000000000000" pitchFamily="2" charset="-78"/>
              </a:rPr>
              <a:t>است. هنگامی که همه زیرساخت ها در یک جامعه در اثر رخداد بلا ازبین می رود.</a:t>
            </a:r>
            <a:endParaRPr lang="en-US" sz="2800" dirty="0">
              <a:cs typeface="B Yagut" panose="00000400000000000000" pitchFamily="2" charset="-78"/>
            </a:endParaRPr>
          </a:p>
          <a:p>
            <a:endParaRPr lang="fa-IR" dirty="0"/>
          </a:p>
        </p:txBody>
      </p:sp>
      <p:pic>
        <p:nvPicPr>
          <p:cNvPr id="4" name="14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0608" y="6741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21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3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7" t="20764" r="35396" b="19266"/>
          <a:stretch/>
        </p:blipFill>
        <p:spPr bwMode="auto">
          <a:xfrm>
            <a:off x="-1607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44624" y="702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01419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fa-IR" dirty="0" smtClean="0">
                <a:cs typeface="B Yagut" panose="00000400000000000000" pitchFamily="2" charset="-78"/>
              </a:rPr>
              <a:t>چگــونه وقــوع مخاطــره های خـــاص میتــواند بــرای </a:t>
            </a:r>
            <a:r>
              <a:rPr lang="fa-IR" dirty="0">
                <a:cs typeface="B Yagut" panose="00000400000000000000" pitchFamily="2" charset="-78"/>
              </a:rPr>
              <a:t>یک جامعه/سازمان </a:t>
            </a:r>
            <a:r>
              <a:rPr lang="fa-IR" dirty="0" smtClean="0">
                <a:cs typeface="B Yagut" panose="00000400000000000000" pitchFamily="2" charset="-78"/>
              </a:rPr>
              <a:t>فوریت،اما برای جامعه/سازمان </a:t>
            </a:r>
            <a:r>
              <a:rPr lang="fa-IR" dirty="0">
                <a:cs typeface="B Yagut" panose="00000400000000000000" pitchFamily="2" charset="-78"/>
              </a:rPr>
              <a:t>دیگر تبدیل به </a:t>
            </a:r>
            <a:r>
              <a:rPr lang="fa-IR" dirty="0" smtClean="0">
                <a:cs typeface="B Yagut" panose="00000400000000000000" pitchFamily="2" charset="-78"/>
              </a:rPr>
              <a:t>بلا شود.</a:t>
            </a:r>
            <a:endParaRPr lang="fa-IR" sz="44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fa-IR" sz="7200" dirty="0">
                <a:cs typeface="B Yagut" panose="00000400000000000000" pitchFamily="2" charset="-78"/>
              </a:rPr>
              <a:t>؟؟؟؟</a:t>
            </a:r>
          </a:p>
        </p:txBody>
      </p:sp>
      <p:pic>
        <p:nvPicPr>
          <p:cNvPr id="2" name="1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76672" y="6741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7000"/>
    </mc:Choice>
    <mc:Fallback xmlns="">
      <p:transition spd="slow" advClick="0" advTm="6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8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fa-IR" dirty="0" smtClean="0"/>
              <a:t>خلاصه و نتیجه گیری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236564" y="1412776"/>
            <a:ext cx="941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a-IR" sz="2400" dirty="0" smtClean="0">
                <a:cs typeface="B Yagut" pitchFamily="2" charset="-78"/>
              </a:rPr>
              <a:t>خطر پیامدهای ناشی از مخاطرات است که باعث آسیب و خسارت می گردد و مخاطره</a:t>
            </a:r>
          </a:p>
          <a:p>
            <a:r>
              <a:rPr lang="fa-IR" sz="2400" dirty="0" smtClean="0">
                <a:cs typeface="B Yagut" pitchFamily="2" charset="-78"/>
              </a:rPr>
              <a:t>یک پدیده طبیعی و غیر طبیعی و انسان ساخت می باشد.</a:t>
            </a:r>
            <a:endParaRPr lang="en-US" sz="2400" dirty="0">
              <a:cs typeface="B Yagut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05440" y="2780928"/>
            <a:ext cx="932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a-IR" sz="2400" dirty="0" smtClean="0">
                <a:cs typeface="B Yagut" pitchFamily="2" charset="-78"/>
              </a:rPr>
              <a:t>با استفاده از ظرفیتها و امکانات موجود در منطقه و روستا ،می توان به بهبود شرایط</a:t>
            </a:r>
          </a:p>
          <a:p>
            <a:r>
              <a:rPr lang="fa-IR" sz="2400" dirty="0" smtClean="0">
                <a:cs typeface="B Yagut" pitchFamily="2" charset="-78"/>
              </a:rPr>
              <a:t> و پیشگیری از خسارات ناشی از مخاطرات کمک نمود.</a:t>
            </a:r>
            <a:endParaRPr lang="en-US" sz="2400" dirty="0">
              <a:cs typeface="B Yagut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898333" y="4581128"/>
            <a:ext cx="11078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a-IR" sz="2400" dirty="0" smtClean="0">
                <a:cs typeface="B Yagut" pitchFamily="2" charset="-78"/>
              </a:rPr>
              <a:t>در سه مرحله فوریت،بلا و فاجعه پاسخگویی به حادثه باید با </a:t>
            </a:r>
            <a:r>
              <a:rPr lang="fa-IR" sz="2400" dirty="0">
                <a:cs typeface="B Yagut" pitchFamily="2" charset="-78"/>
              </a:rPr>
              <a:t>هماهنگی های لازم </a:t>
            </a:r>
            <a:r>
              <a:rPr lang="fa-IR" sz="2400" dirty="0" smtClean="0">
                <a:cs typeface="B Yagut" pitchFamily="2" charset="-78"/>
              </a:rPr>
              <a:t>بین</a:t>
            </a:r>
          </a:p>
          <a:p>
            <a:r>
              <a:rPr lang="fa-IR" sz="2400" dirty="0" smtClean="0">
                <a:cs typeface="B Yagut" pitchFamily="2" charset="-78"/>
              </a:rPr>
              <a:t> </a:t>
            </a:r>
            <a:r>
              <a:rPr lang="fa-IR" sz="2400" dirty="0">
                <a:cs typeface="B Yagut" pitchFamily="2" charset="-78"/>
              </a:rPr>
              <a:t>ارگان های </a:t>
            </a:r>
            <a:r>
              <a:rPr lang="fa-IR" sz="2400" dirty="0" smtClean="0">
                <a:cs typeface="B Yagut" pitchFamily="2" charset="-78"/>
              </a:rPr>
              <a:t>مربوطه و مدیریت کارآمد صورت پذیرد.</a:t>
            </a:r>
            <a:endParaRPr lang="en-US" sz="2400" dirty="0">
              <a:cs typeface="B Yagut" pitchFamily="2" charset="-78"/>
            </a:endParaRPr>
          </a:p>
        </p:txBody>
      </p:sp>
      <p:pic>
        <p:nvPicPr>
          <p:cNvPr id="4" name="1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72616" y="6957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89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1"/>
            <a:r>
              <a:rPr lang="fa-IR" b="1" dirty="0" smtClean="0">
                <a:cs typeface="B Yagut" panose="00000400000000000000" pitchFamily="2" charset="-78"/>
              </a:rPr>
              <a:t>پرسش و تمرین</a:t>
            </a:r>
            <a:endParaRPr lang="en-US" b="1" dirty="0">
              <a:cs typeface="B Yagut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1844824"/>
            <a:ext cx="8496944" cy="428133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fa-IR" dirty="0">
                <a:cs typeface="B Yagut" panose="00000400000000000000" pitchFamily="2" charset="-78"/>
              </a:rPr>
              <a:t>تفاوت مخاطره و خطر  را بیان نمایید .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 smtClean="0">
                <a:cs typeface="B Yagut" panose="00000400000000000000" pitchFamily="2" charset="-78"/>
              </a:rPr>
              <a:t>تفاوت سه واژه فوریت ، بلا وفاجعه را تشریح نمایید .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fa-IR" dirty="0" smtClean="0">
                <a:cs typeface="B Yagut" panose="00000400000000000000" pitchFamily="2" charset="-78"/>
              </a:rPr>
              <a:t>ارتباط بین آسیب پذیری ، ظرفیت  و خطر را بیان نمایید .</a:t>
            </a:r>
          </a:p>
          <a:p>
            <a:pPr marL="0" indent="0" algn="r" rtl="1">
              <a:buNone/>
            </a:pPr>
            <a:endParaRPr lang="en-US" dirty="0">
              <a:cs typeface="B Yagut" panose="00000400000000000000" pitchFamily="2" charset="-78"/>
            </a:endParaRPr>
          </a:p>
        </p:txBody>
      </p:sp>
      <p:pic>
        <p:nvPicPr>
          <p:cNvPr id="3" name="1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92696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77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0"/>
    </mc:Choice>
    <mc:Fallback xmlns="">
      <p:transition spd="slow" advClick="0" advTm="2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/>
          </a:bodyPr>
          <a:lstStyle/>
          <a:p>
            <a:pPr rtl="1"/>
            <a:r>
              <a:rPr lang="fa-IR" sz="4000" dirty="0" smtClean="0">
                <a:cs typeface="B Yagut" panose="00000400000000000000" pitchFamily="2" charset="-78"/>
              </a:rPr>
              <a:t>فهرست منابع</a:t>
            </a:r>
            <a:endParaRPr lang="en-US" sz="4000" dirty="0">
              <a:cs typeface="B Yagut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Yagut" panose="00000400000000000000" pitchFamily="2" charset="-78"/>
              </a:rPr>
              <a:t>بسته آموزشی معاونت بهداشت وزارت بهداشت ، درمان و آموزش پزشکی – سال 94</a:t>
            </a:r>
          </a:p>
          <a:p>
            <a:pPr algn="r" rtl="1"/>
            <a:endParaRPr lang="fa-IR" sz="2800" dirty="0">
              <a:cs typeface="B Yagut" panose="00000400000000000000" pitchFamily="2" charset="-78"/>
            </a:endParaRPr>
          </a:p>
          <a:p>
            <a:pPr algn="r" rtl="1"/>
            <a:r>
              <a:rPr lang="fa-IR" sz="2800" dirty="0" smtClean="0">
                <a:cs typeface="B Yagut" panose="00000400000000000000" pitchFamily="2" charset="-78"/>
              </a:rPr>
              <a:t>مجموعه کتب بهورزی –مدیریت خطر بلایا-بازنگری سال 98</a:t>
            </a:r>
          </a:p>
          <a:p>
            <a:pPr marL="0" indent="0" algn="r" rtl="1">
              <a:buNone/>
            </a:pPr>
            <a:endParaRPr lang="en-US" sz="2800" dirty="0">
              <a:cs typeface="B Yagut" panose="00000400000000000000" pitchFamily="2" charset="-78"/>
            </a:endParaRPr>
          </a:p>
        </p:txBody>
      </p:sp>
      <p:pic>
        <p:nvPicPr>
          <p:cNvPr id="2" name="1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96552" y="69573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4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a-IR" sz="4400" dirty="0">
                <a:cs typeface="B Yagut" panose="00000400000000000000" pitchFamily="2" charset="-78"/>
              </a:rPr>
              <a:t>واژه شناسی </a:t>
            </a:r>
            <a:endParaRPr lang="fa-IR" sz="4400" dirty="0" smtClean="0">
              <a:cs typeface="B Yagut" panose="00000400000000000000" pitchFamily="2" charset="-78"/>
            </a:endParaRPr>
          </a:p>
          <a:p>
            <a:pPr marL="0" indent="0" algn="ctr">
              <a:buNone/>
            </a:pPr>
            <a:r>
              <a:rPr lang="fa-IR" sz="5400" b="1" dirty="0" smtClean="0">
                <a:cs typeface="B Yagut" panose="00000400000000000000" pitchFamily="2" charset="-78"/>
              </a:rPr>
              <a:t> </a:t>
            </a:r>
            <a:endParaRPr lang="fa-IR" sz="5400" b="1" dirty="0">
              <a:cs typeface="B Yagut" panose="00000400000000000000" pitchFamily="2" charset="-78"/>
            </a:endParaRPr>
          </a:p>
          <a:p>
            <a:pPr marL="0" indent="0" algn="ctr">
              <a:buNone/>
            </a:pPr>
            <a:r>
              <a:rPr lang="fa-IR" sz="4400" dirty="0" smtClean="0">
                <a:cs typeface="B Yagut" panose="00000400000000000000" pitchFamily="2" charset="-78"/>
              </a:rPr>
              <a:t>مدیریت </a:t>
            </a:r>
            <a:r>
              <a:rPr lang="fa-IR" sz="4400" dirty="0">
                <a:cs typeface="B Yagut" panose="00000400000000000000" pitchFamily="2" charset="-78"/>
              </a:rPr>
              <a:t>خطر بلایا </a:t>
            </a:r>
            <a:endParaRPr lang="fa-IR" sz="4400" dirty="0" smtClean="0">
              <a:cs typeface="B Yagut" panose="00000400000000000000" pitchFamily="2" charset="-78"/>
            </a:endParaRPr>
          </a:p>
          <a:p>
            <a:pPr marL="0" indent="0" algn="ctr">
              <a:buNone/>
            </a:pPr>
            <a:endParaRPr lang="fa-IR" sz="5200" b="1" dirty="0">
              <a:cs typeface="B Yagut" panose="00000400000000000000" pitchFamily="2" charset="-78"/>
            </a:endParaRPr>
          </a:p>
          <a:p>
            <a:pPr marL="0" indent="0" algn="ctr">
              <a:buNone/>
            </a:pPr>
            <a:endParaRPr lang="fa-IR" sz="4400" dirty="0" smtClean="0">
              <a:cs typeface="B Yagut" panose="00000400000000000000" pitchFamily="2" charset="-78"/>
            </a:endParaRPr>
          </a:p>
          <a:p>
            <a:pPr marL="0" indent="0" algn="ctr">
              <a:buNone/>
            </a:pPr>
            <a:endParaRPr lang="fa-IR" dirty="0">
              <a:cs typeface="B Yagut" panose="00000400000000000000" pitchFamily="2" charset="-78"/>
            </a:endParaRPr>
          </a:p>
        </p:txBody>
      </p:sp>
      <p:pic>
        <p:nvPicPr>
          <p:cNvPr id="2" name="02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26616" y="702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00808"/>
            <a:ext cx="89644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2800" dirty="0"/>
              <a:t>لطفا نظرات و پیشنهادات خود پیرامون این بسته </a:t>
            </a:r>
            <a:r>
              <a:rPr lang="fa-IR" sz="2800" dirty="0" smtClean="0"/>
              <a:t>آموزشی</a:t>
            </a:r>
          </a:p>
          <a:p>
            <a:pPr algn="ctr"/>
            <a:r>
              <a:rPr lang="fa-IR" sz="2800" dirty="0" smtClean="0"/>
              <a:t> را </a:t>
            </a:r>
            <a:r>
              <a:rPr lang="fa-IR" sz="2800" dirty="0"/>
              <a:t>به آدرس زیر ارسال کنید.</a:t>
            </a:r>
          </a:p>
          <a:p>
            <a:pPr algn="ctr"/>
            <a:endParaRPr lang="fa-IR" sz="2800" dirty="0"/>
          </a:p>
          <a:p>
            <a:pPr algn="ctr"/>
            <a:r>
              <a:rPr lang="en-US" sz="2800" dirty="0"/>
              <a:t>behdasht@guoms.ac.ir</a:t>
            </a:r>
          </a:p>
          <a:p>
            <a:endParaRPr lang="en-US" dirty="0"/>
          </a:p>
        </p:txBody>
      </p:sp>
      <p:pic>
        <p:nvPicPr>
          <p:cNvPr id="3" name="20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756592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fa-IR" sz="4900" dirty="0" smtClean="0">
                <a:cs typeface="B Yagut" panose="00000400000000000000" pitchFamily="2" charset="-78"/>
              </a:rPr>
              <a:t>اهداف آموزشی </a:t>
            </a:r>
            <a:r>
              <a:rPr lang="fa-IR" dirty="0" smtClean="0"/>
              <a:t/>
            </a:r>
            <a:br>
              <a:rPr lang="fa-IR" dirty="0" smtClean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انتظار می رود فراگیر پس از مطالعه این درس بتواند :</a:t>
            </a:r>
          </a:p>
          <a:p>
            <a:pPr marL="0" indent="0">
              <a:buNone/>
            </a:pPr>
            <a:endParaRPr lang="fa-IR" dirty="0" smtClean="0">
              <a:cs typeface="B Yagut" panose="00000400000000000000" pitchFamily="2" charset="-78"/>
            </a:endParaRPr>
          </a:p>
          <a:p>
            <a:pPr marL="514350" indent="-514350">
              <a:buFont typeface="+mj-lt"/>
              <a:buAutoNum type="arabicParenR"/>
            </a:pPr>
            <a:r>
              <a:rPr lang="fa-IR" sz="2400" dirty="0" smtClean="0">
                <a:cs typeface="B Yagut" panose="00000400000000000000" pitchFamily="2" charset="-78"/>
              </a:rPr>
              <a:t> </a:t>
            </a:r>
            <a:r>
              <a:rPr lang="fa-IR" sz="2800" dirty="0">
                <a:cs typeface="B Yagut" panose="00000400000000000000" pitchFamily="2" charset="-78"/>
              </a:rPr>
              <a:t>تفاوت مخاطره و خطر  را بیان </a:t>
            </a:r>
            <a:r>
              <a:rPr lang="fa-IR" sz="2800" dirty="0" smtClean="0">
                <a:cs typeface="B Yagut" panose="00000400000000000000" pitchFamily="2" charset="-78"/>
              </a:rPr>
              <a:t>نماید </a:t>
            </a:r>
            <a:r>
              <a:rPr lang="fa-IR" sz="2800" dirty="0">
                <a:cs typeface="B Yagut" panose="00000400000000000000" pitchFamily="2" charset="-78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fa-IR" sz="2800" dirty="0">
                <a:cs typeface="B Yagut" panose="00000400000000000000" pitchFamily="2" charset="-78"/>
              </a:rPr>
              <a:t>تفاوت سه واژه فوریت ، بلا وفاجعه را تشریح </a:t>
            </a:r>
            <a:r>
              <a:rPr lang="fa-IR" sz="2800" dirty="0" smtClean="0">
                <a:cs typeface="B Yagut" panose="00000400000000000000" pitchFamily="2" charset="-78"/>
              </a:rPr>
              <a:t>نماید </a:t>
            </a:r>
            <a:r>
              <a:rPr lang="fa-IR" sz="2800" dirty="0">
                <a:cs typeface="B Yagut" panose="00000400000000000000" pitchFamily="2" charset="-78"/>
              </a:rPr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fa-IR" sz="2800" dirty="0">
                <a:cs typeface="B Yagut" panose="00000400000000000000" pitchFamily="2" charset="-78"/>
              </a:rPr>
              <a:t>ارتباط بین آسیب پذیری ، ظرفیت  و خطر را بیان </a:t>
            </a:r>
            <a:r>
              <a:rPr lang="fa-IR" sz="2800" dirty="0" smtClean="0">
                <a:cs typeface="B Yagut" panose="00000400000000000000" pitchFamily="2" charset="-78"/>
              </a:rPr>
              <a:t>نماید </a:t>
            </a:r>
            <a:r>
              <a:rPr lang="fa-IR" sz="2800" dirty="0">
                <a:cs typeface="B Yagut" panose="00000400000000000000" pitchFamily="2" charset="-78"/>
              </a:rPr>
              <a:t>.</a:t>
            </a:r>
          </a:p>
        </p:txBody>
      </p:sp>
      <p:pic>
        <p:nvPicPr>
          <p:cNvPr id="4" name="03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0608" y="702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2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fa-IR" dirty="0" smtClean="0">
                <a:cs typeface="B Yagut" panose="00000400000000000000" pitchFamily="2" charset="-78"/>
              </a:rPr>
              <a:t>فهرست عناوین</a:t>
            </a:r>
            <a:br>
              <a:rPr lang="fa-IR" dirty="0" smtClean="0">
                <a:cs typeface="B Yagut" panose="00000400000000000000" pitchFamily="2" charset="-78"/>
              </a:rPr>
            </a:br>
            <a:endParaRPr lang="en-US" dirty="0">
              <a:cs typeface="B Yagut" panose="00000400000000000000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algn="r" rtl="1"/>
            <a:r>
              <a:rPr lang="fa-IR" sz="2800" dirty="0" smtClean="0">
                <a:cs typeface="B Yagut" panose="00000400000000000000" pitchFamily="2" charset="-78"/>
              </a:rPr>
              <a:t>مقدمه </a:t>
            </a:r>
          </a:p>
          <a:p>
            <a:pPr algn="r" rtl="1"/>
            <a:r>
              <a:rPr lang="fa-IR" sz="2800" dirty="0" smtClean="0">
                <a:cs typeface="B Yagut" panose="00000400000000000000" pitchFamily="2" charset="-78"/>
              </a:rPr>
              <a:t>تاریخچه </a:t>
            </a:r>
          </a:p>
          <a:p>
            <a:pPr algn="r" rtl="1"/>
            <a:r>
              <a:rPr lang="fa-IR" sz="2800" dirty="0" smtClean="0">
                <a:cs typeface="B Yagut" panose="00000400000000000000" pitchFamily="2" charset="-78"/>
              </a:rPr>
              <a:t>مخاطره</a:t>
            </a:r>
          </a:p>
          <a:p>
            <a:r>
              <a:rPr lang="fa-IR" sz="2800" dirty="0" smtClean="0">
                <a:cs typeface="B Yagut" panose="00000400000000000000" pitchFamily="2" charset="-78"/>
              </a:rPr>
              <a:t>آسیب پذیری </a:t>
            </a:r>
          </a:p>
          <a:p>
            <a:r>
              <a:rPr lang="fa-IR" sz="2800" dirty="0" smtClean="0">
                <a:cs typeface="B Yagut" panose="00000400000000000000" pitchFamily="2" charset="-78"/>
              </a:rPr>
              <a:t>ظرفیت</a:t>
            </a:r>
          </a:p>
          <a:p>
            <a:r>
              <a:rPr lang="fa-IR" sz="2800" dirty="0" smtClean="0">
                <a:cs typeface="B Yagut" panose="00000400000000000000" pitchFamily="2" charset="-78"/>
              </a:rPr>
              <a:t>خطر</a:t>
            </a:r>
          </a:p>
          <a:p>
            <a:r>
              <a:rPr lang="fa-IR" sz="2800" dirty="0" smtClean="0">
                <a:cs typeface="B Yagut" panose="00000400000000000000" pitchFamily="2" charset="-78"/>
              </a:rPr>
              <a:t>فوریت </a:t>
            </a:r>
          </a:p>
          <a:p>
            <a:r>
              <a:rPr lang="fa-IR" sz="2800" dirty="0" smtClean="0">
                <a:cs typeface="B Yagut" panose="00000400000000000000" pitchFamily="2" charset="-78"/>
              </a:rPr>
              <a:t>بلا</a:t>
            </a:r>
          </a:p>
          <a:p>
            <a:r>
              <a:rPr lang="fa-IR" sz="2800" dirty="0" smtClean="0">
                <a:cs typeface="B Yagut" panose="00000400000000000000" pitchFamily="2" charset="-78"/>
              </a:rPr>
              <a:t>بحران</a:t>
            </a:r>
          </a:p>
          <a:p>
            <a:r>
              <a:rPr lang="fa-IR" sz="2800" dirty="0" smtClean="0">
                <a:cs typeface="B Yagut" panose="00000400000000000000" pitchFamily="2" charset="-78"/>
              </a:rPr>
              <a:t>فاجعه</a:t>
            </a:r>
          </a:p>
          <a:p>
            <a:pPr marL="0" indent="0">
              <a:buNone/>
            </a:pPr>
            <a:endParaRPr lang="fa-IR" dirty="0" smtClean="0">
              <a:cs typeface="B Yagut" panose="00000400000000000000" pitchFamily="2" charset="-78"/>
            </a:endParaRPr>
          </a:p>
          <a:p>
            <a:endParaRPr lang="fa-IR" dirty="0" smtClean="0">
              <a:cs typeface="B Yagut" panose="00000400000000000000" pitchFamily="2" charset="-78"/>
            </a:endParaRPr>
          </a:p>
          <a:p>
            <a:endParaRPr lang="en-US" dirty="0">
              <a:cs typeface="B Yagut" panose="00000400000000000000" pitchFamily="2" charset="-78"/>
            </a:endParaRPr>
          </a:p>
        </p:txBody>
      </p:sp>
      <p:pic>
        <p:nvPicPr>
          <p:cNvPr id="2" name="04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60648" y="73174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5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000" dirty="0" smtClean="0">
                <a:cs typeface="B Yagut" panose="00000400000000000000" pitchFamily="2" charset="-78"/>
              </a:rPr>
              <a:t>مقدمه</a:t>
            </a:r>
            <a:r>
              <a:rPr lang="fa-IR" sz="4000" dirty="0" smtClean="0"/>
              <a:t> </a:t>
            </a:r>
            <a:endParaRPr lang="fa-I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a-IR" sz="2800" dirty="0">
                <a:cs typeface="B Yagut" panose="00000400000000000000" pitchFamily="2" charset="-78"/>
              </a:rPr>
              <a:t>کشور </a:t>
            </a:r>
            <a:r>
              <a:rPr lang="fa-IR" sz="2800" dirty="0" smtClean="0">
                <a:cs typeface="B Yagut" panose="00000400000000000000" pitchFamily="2" charset="-78"/>
              </a:rPr>
              <a:t>عزیزمان همواره </a:t>
            </a:r>
            <a:r>
              <a:rPr lang="fa-IR" sz="2800" dirty="0">
                <a:cs typeface="B Yagut" panose="00000400000000000000" pitchFamily="2" charset="-78"/>
              </a:rPr>
              <a:t>متاثر از حوادث و بلایایی طبیعی و انسان ساخت بوده و به عنوان یکی از آسیب پذیرترین کشورها از نظر انواع حوادث در جهان مطرح می باشد. این امر به دلیل موقعیت جغرافیایی و آسیب پذیری بالای سازه ای و غیر سازه ای در کشور بوده که منجر به از بین رفتن جان انسان ها و </a:t>
            </a:r>
            <a:r>
              <a:rPr lang="fa-IR" sz="2800" dirty="0" smtClean="0">
                <a:cs typeface="B Yagut" panose="00000400000000000000" pitchFamily="2" charset="-78"/>
              </a:rPr>
              <a:t>مشکلات </a:t>
            </a:r>
            <a:r>
              <a:rPr lang="fa-IR" sz="2800" dirty="0">
                <a:cs typeface="B Yagut" panose="00000400000000000000" pitchFamily="2" charset="-78"/>
              </a:rPr>
              <a:t>و صدمات متعدد به </a:t>
            </a:r>
            <a:r>
              <a:rPr lang="fa-IR" sz="2800" dirty="0" smtClean="0">
                <a:cs typeface="B Yagut" panose="00000400000000000000" pitchFamily="2" charset="-78"/>
              </a:rPr>
              <a:t>دنبــال وقــوع </a:t>
            </a:r>
            <a:r>
              <a:rPr lang="fa-IR" sz="2800" dirty="0">
                <a:cs typeface="B Yagut" panose="00000400000000000000" pitchFamily="2" charset="-78"/>
              </a:rPr>
              <a:t>یک حادثه طبیعی می باشد. لذا </a:t>
            </a:r>
            <a:r>
              <a:rPr lang="fa-IR" sz="2800" dirty="0" smtClean="0">
                <a:cs typeface="B Yagut" panose="00000400000000000000" pitchFamily="2" charset="-78"/>
              </a:rPr>
              <a:t>ضرورت آشنایی با مفاهیم، </a:t>
            </a:r>
            <a:r>
              <a:rPr lang="fa-IR" sz="2800" dirty="0">
                <a:cs typeface="B Yagut" panose="00000400000000000000" pitchFamily="2" charset="-78"/>
              </a:rPr>
              <a:t>برنامه ریزی، آمادگی و پاسخ در مقابل حوادث و بلایا امری حتمی می باشد.</a:t>
            </a:r>
            <a:endParaRPr lang="en-US" sz="2800" dirty="0">
              <a:cs typeface="B Yagut" panose="00000400000000000000" pitchFamily="2" charset="-78"/>
            </a:endParaRPr>
          </a:p>
          <a:p>
            <a:pPr marL="0" indent="0">
              <a:buNone/>
            </a:pPr>
            <a:endParaRPr lang="fa-IR" sz="2800" dirty="0">
              <a:cs typeface="B Yagut" panose="00000400000000000000" pitchFamily="2" charset="-78"/>
            </a:endParaRPr>
          </a:p>
        </p:txBody>
      </p:sp>
      <p:pic>
        <p:nvPicPr>
          <p:cNvPr id="4" name="05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00608" y="710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7000"/>
    </mc:Choice>
    <mc:Fallback xmlns="">
      <p:transition spd="slow" advClick="0" advTm="4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 smtClean="0">
                <a:cs typeface="B Yagut" panose="00000400000000000000" pitchFamily="2" charset="-78"/>
              </a:rPr>
              <a:t>تاریخچه</a:t>
            </a:r>
            <a:endParaRPr lang="fa-IR" dirty="0">
              <a:cs typeface="B Yagut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6512" y="1556792"/>
            <a:ext cx="91450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dirty="0" smtClean="0">
                <a:cs typeface="B Yagut" pitchFamily="2" charset="-78"/>
              </a:rPr>
              <a:t>دفتر مدیریت خطــر بلایا از سال 89 رسما فعــالیت خود را آغاز نمــود که با شروع</a:t>
            </a:r>
          </a:p>
          <a:p>
            <a:r>
              <a:rPr lang="fa-IR" sz="2400" dirty="0" smtClean="0">
                <a:cs typeface="B Yagut" pitchFamily="2" charset="-78"/>
              </a:rPr>
              <a:t>طــرح تحــول سلامت از سال 93 و با ابـلاغ شــرح خدمات تیم سلامــت در شهــرها ،حاشیه شهر و مناطق روستایی، </a:t>
            </a:r>
            <a:r>
              <a:rPr lang="fa-IR" sz="2400" dirty="0">
                <a:cs typeface="B Yagut" pitchFamily="2" charset="-78"/>
              </a:rPr>
              <a:t>ادغام برنامــه های مدیریت خطر بلایا در نظام </a:t>
            </a:r>
            <a:r>
              <a:rPr lang="fa-IR" sz="2400" dirty="0" smtClean="0">
                <a:cs typeface="B Yagut" pitchFamily="2" charset="-78"/>
              </a:rPr>
              <a:t>سلامت در بسته خدمات سلامت سطح 1 گنجانده شد.</a:t>
            </a:r>
          </a:p>
          <a:p>
            <a:r>
              <a:rPr lang="fa-IR" sz="2400" dirty="0" smtClean="0">
                <a:cs typeface="B Yagut" pitchFamily="2" charset="-78"/>
              </a:rPr>
              <a:t>برنامه های مدیریت خطر بلایا جزو پانـــزدهمین برنامه از برنامه های ابلاغی طرح تحول در حوزه معاونت بهداشت می باشد. </a:t>
            </a:r>
            <a:endParaRPr lang="en-US" sz="2400" dirty="0">
              <a:cs typeface="B Yagut" pitchFamily="2" charset="-78"/>
            </a:endParaRPr>
          </a:p>
        </p:txBody>
      </p:sp>
      <p:pic>
        <p:nvPicPr>
          <p:cNvPr id="3" name="06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60648" y="6741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7000"/>
    </mc:Choice>
    <mc:Fallback xmlns="">
      <p:transition spd="slow" advClick="0" advTm="4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712968" cy="868958"/>
          </a:xfrm>
        </p:spPr>
        <p:txBody>
          <a:bodyPr>
            <a:normAutofit fontScale="90000"/>
          </a:bodyPr>
          <a:lstStyle/>
          <a:p>
            <a:r>
              <a:rPr lang="fa-IR" sz="4900" b="1" dirty="0">
                <a:solidFill>
                  <a:srgbClr val="FF0000"/>
                </a:solidFill>
                <a:cs typeface="B Yagut" panose="00000400000000000000" pitchFamily="2" charset="-78"/>
              </a:rPr>
              <a:t>مخاطره </a:t>
            </a:r>
            <a:r>
              <a:rPr lang="en-US" sz="4900" b="1" dirty="0">
                <a:solidFill>
                  <a:srgbClr val="FF0000"/>
                </a:solidFill>
                <a:cs typeface="B Yagut" panose="00000400000000000000" pitchFamily="2" charset="-78"/>
              </a:rPr>
              <a:t>(Hazard) </a:t>
            </a:r>
            <a:r>
              <a:rPr lang="fa-IR" sz="4900" dirty="0">
                <a:solidFill>
                  <a:srgbClr val="FF0000"/>
                </a:solidFill>
              </a:rPr>
              <a:t> </a:t>
            </a:r>
            <a:r>
              <a:rPr lang="en-US" dirty="0"/>
              <a:t/>
            </a:r>
            <a:br>
              <a:rPr lang="en-US" dirty="0"/>
            </a:b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fa-IR" sz="2800" dirty="0" smtClean="0">
                <a:cs typeface="B Yagut" panose="00000400000000000000" pitchFamily="2" charset="-78"/>
              </a:rPr>
              <a:t>مخاطره </a:t>
            </a:r>
            <a:r>
              <a:rPr lang="fa-IR" sz="2800" dirty="0">
                <a:cs typeface="B Yagut" panose="00000400000000000000" pitchFamily="2" charset="-78"/>
              </a:rPr>
              <a:t>یک اتفاق فیزیکی، پدیده یا فعالیت انسانی است که میتواند بالقوه خسارت زا </a:t>
            </a:r>
            <a:r>
              <a:rPr lang="fa-IR" sz="2800" dirty="0" smtClean="0">
                <a:cs typeface="B Yagut" panose="00000400000000000000" pitchFamily="2" charset="-78"/>
              </a:rPr>
              <a:t>باشد </a:t>
            </a:r>
            <a:r>
              <a:rPr lang="fa-IR" sz="2800" dirty="0" smtClean="0">
                <a:latin typeface="BNazanin"/>
              </a:rPr>
              <a:t>(البته </a:t>
            </a:r>
            <a:r>
              <a:rPr lang="fa-IR" sz="2800" dirty="0">
                <a:latin typeface="BNazanin"/>
              </a:rPr>
              <a:t>نه الزاماً</a:t>
            </a:r>
            <a:r>
              <a:rPr lang="fa-IR" sz="2800" dirty="0" smtClean="0">
                <a:latin typeface="BNazanin"/>
              </a:rPr>
              <a:t>!)</a:t>
            </a:r>
            <a:endParaRPr lang="fa-IR" sz="2800" dirty="0">
              <a:cs typeface="B Yagut" panose="00000400000000000000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92" t="39099" r="34462" b="8866"/>
          <a:stretch/>
        </p:blipFill>
        <p:spPr bwMode="auto">
          <a:xfrm>
            <a:off x="2483768" y="2708920"/>
            <a:ext cx="4824536" cy="380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7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7413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95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1000"/>
    </mc:Choice>
    <mc:Fallback xmlns="">
      <p:transition spd="slow" advClick="0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>
            <a:noAutofit/>
          </a:bodyPr>
          <a:lstStyle/>
          <a:p>
            <a:r>
              <a:rPr lang="fa-IR" sz="4000" dirty="0">
                <a:solidFill>
                  <a:srgbClr val="FF0000"/>
                </a:solidFill>
                <a:cs typeface="B Yagut" panose="00000400000000000000" pitchFamily="2" charset="-78"/>
              </a:rPr>
              <a:t>آسیب پذیری </a:t>
            </a:r>
            <a:r>
              <a:rPr lang="en-US" sz="4000" dirty="0">
                <a:solidFill>
                  <a:srgbClr val="FF0000"/>
                </a:solidFill>
                <a:cs typeface="B Yagut" panose="00000400000000000000" pitchFamily="2" charset="-78"/>
              </a:rPr>
              <a:t>(Vulnerability)</a:t>
            </a:r>
            <a:r>
              <a:rPr lang="fa-IR" sz="4000" dirty="0">
                <a:solidFill>
                  <a:srgbClr val="FF0000"/>
                </a:solidFill>
                <a:cs typeface="B Yagut" panose="00000400000000000000" pitchFamily="2" charset="-78"/>
              </a:rPr>
              <a:t/>
            </a:r>
            <a:br>
              <a:rPr lang="fa-IR" sz="4000" dirty="0">
                <a:solidFill>
                  <a:srgbClr val="FF0000"/>
                </a:solidFill>
                <a:cs typeface="B Yagut" panose="00000400000000000000" pitchFamily="2" charset="-78"/>
              </a:rPr>
            </a:br>
            <a:endParaRPr lang="fa-IR" sz="4000" dirty="0">
              <a:solidFill>
                <a:srgbClr val="FF0000"/>
              </a:solidFill>
              <a:cs typeface="B Yagut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964488" cy="26208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a-IR" sz="2800" dirty="0" smtClean="0">
                <a:cs typeface="B Yagut" panose="00000400000000000000" pitchFamily="2" charset="-78"/>
              </a:rPr>
              <a:t>آسیب </a:t>
            </a:r>
            <a:r>
              <a:rPr lang="fa-IR" sz="2800" dirty="0">
                <a:cs typeface="B Yagut" panose="00000400000000000000" pitchFamily="2" charset="-78"/>
              </a:rPr>
              <a:t>پذیری شرایطی است که باعث میشود یک جامعه در برابر اثرات سوء یک مخاطره تاثیر پذیر شده و آسیب ببیند. این شرایط می توانند فیزیکی، اجتماعی، اقتصادی، محیطی و یا مربوط به فرآیندهای مدیریتی باشند. </a:t>
            </a:r>
            <a:endParaRPr lang="fa-IR" sz="2800" dirty="0" smtClean="0">
              <a:cs typeface="B Yagut" panose="00000400000000000000" pitchFamily="2" charset="-78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60901"/>
            <a:ext cx="4401151" cy="264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08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09600" y="68790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56990"/>
          </a:xfrm>
        </p:spPr>
        <p:txBody>
          <a:bodyPr>
            <a:noAutofit/>
          </a:bodyPr>
          <a:lstStyle/>
          <a:p>
            <a:pPr algn="r"/>
            <a:r>
              <a:rPr lang="fa-IR" sz="3600" dirty="0">
                <a:cs typeface="B Yagut" panose="00000400000000000000" pitchFamily="2" charset="-78"/>
              </a:rPr>
              <a:t>آسیب پذیری می تواند در 4 گروه کلی زیر </a:t>
            </a:r>
            <a:r>
              <a:rPr lang="fa-IR" sz="3600" dirty="0" smtClean="0">
                <a:cs typeface="B Yagut" panose="00000400000000000000" pitchFamily="2" charset="-78"/>
              </a:rPr>
              <a:t>روی دهد:</a:t>
            </a:r>
            <a:r>
              <a:rPr lang="fa-IR" sz="3600" dirty="0">
                <a:cs typeface="B Yagut" pitchFamily="2" charset="-78"/>
              </a:rPr>
              <a:t/>
            </a:r>
            <a:br>
              <a:rPr lang="fa-IR" sz="3600" dirty="0">
                <a:cs typeface="B Yagut" pitchFamily="2" charset="-78"/>
              </a:rPr>
            </a:br>
            <a:endParaRPr lang="fa-IR" sz="3600" dirty="0">
              <a:cs typeface="B Yagut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520" y="1600200"/>
            <a:ext cx="9145016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fa-IR" sz="2800" b="1" dirty="0" smtClean="0">
                <a:cs typeface="B Yagut" panose="00000400000000000000" pitchFamily="2" charset="-78"/>
              </a:rPr>
              <a:t>اجزاء </a:t>
            </a:r>
            <a:r>
              <a:rPr lang="fa-IR" sz="2800" b="1" dirty="0">
                <a:cs typeface="B Yagut" panose="00000400000000000000" pitchFamily="2" charset="-78"/>
              </a:rPr>
              <a:t>عملکردی</a:t>
            </a:r>
            <a:r>
              <a:rPr lang="fa-IR" sz="2800" b="1" dirty="0"/>
              <a:t>: </a:t>
            </a:r>
            <a:r>
              <a:rPr lang="fa-IR" sz="2800" dirty="0">
                <a:cs typeface="B Yagut" panose="00000400000000000000" pitchFamily="2" charset="-78"/>
              </a:rPr>
              <a:t>برنامه، دانش افراد</a:t>
            </a:r>
            <a:endParaRPr lang="en-US" sz="2800" dirty="0">
              <a:cs typeface="B Yagut" panose="00000400000000000000" pitchFamily="2" charset="-78"/>
            </a:endParaRPr>
          </a:p>
          <a:p>
            <a:pPr marL="0" indent="0">
              <a:buNone/>
            </a:pPr>
            <a:r>
              <a:rPr lang="fa-IR" sz="2800" b="1" dirty="0">
                <a:cs typeface="B Yagut" panose="00000400000000000000" pitchFamily="2" charset="-78"/>
              </a:rPr>
              <a:t>اجزاء سازه ای: </a:t>
            </a:r>
            <a:r>
              <a:rPr lang="fa-IR" sz="2800" dirty="0">
                <a:cs typeface="B Yagut" panose="00000400000000000000" pitchFamily="2" charset="-78"/>
              </a:rPr>
              <a:t>دیوار، سقف و ستون</a:t>
            </a:r>
            <a:endParaRPr lang="en-US" sz="2800" dirty="0">
              <a:cs typeface="B Yagut" panose="00000400000000000000" pitchFamily="2" charset="-78"/>
            </a:endParaRPr>
          </a:p>
          <a:p>
            <a:pPr marL="0" lvl="0" indent="0">
              <a:buNone/>
            </a:pPr>
            <a:r>
              <a:rPr lang="fa-IR" sz="2800" b="1" dirty="0">
                <a:cs typeface="B Yagut" panose="00000400000000000000" pitchFamily="2" charset="-78"/>
              </a:rPr>
              <a:t>اجزاء غیرسازه ای: </a:t>
            </a:r>
            <a:r>
              <a:rPr lang="fa-IR" sz="2800" dirty="0">
                <a:cs typeface="B Yagut" panose="00000400000000000000" pitchFamily="2" charset="-78"/>
              </a:rPr>
              <a:t>تاسیسات، </a:t>
            </a:r>
            <a:r>
              <a:rPr lang="fa-IR" sz="2800" dirty="0" smtClean="0">
                <a:cs typeface="B Yagut" panose="00000400000000000000" pitchFamily="2" charset="-78"/>
              </a:rPr>
              <a:t>تجهیزات  </a:t>
            </a:r>
            <a:r>
              <a:rPr lang="fa-IR" sz="2800" dirty="0">
                <a:cs typeface="B Yagut" panose="00000400000000000000" pitchFamily="2" charset="-78"/>
              </a:rPr>
              <a:t>و دکوراسیون. </a:t>
            </a:r>
          </a:p>
          <a:p>
            <a:pPr marL="0" indent="0">
              <a:buNone/>
            </a:pPr>
            <a:r>
              <a:rPr lang="fa-IR" sz="2800" b="1" dirty="0" smtClean="0">
                <a:cs typeface="B Yagut" panose="00000400000000000000" pitchFamily="2" charset="-78"/>
              </a:rPr>
              <a:t>آسیب </a:t>
            </a:r>
            <a:r>
              <a:rPr lang="fa-IR" sz="2800" b="1" dirty="0">
                <a:cs typeface="B Yagut" panose="00000400000000000000" pitchFamily="2" charset="-78"/>
              </a:rPr>
              <a:t>پذیری فردی: </a:t>
            </a:r>
            <a:r>
              <a:rPr lang="fa-IR" sz="2800" dirty="0" smtClean="0">
                <a:cs typeface="B Yagut" panose="00000400000000000000" pitchFamily="2" charset="-78"/>
              </a:rPr>
              <a:t>سالمند </a:t>
            </a:r>
            <a:r>
              <a:rPr lang="fa-IR" sz="2800" dirty="0">
                <a:cs typeface="B Yagut" panose="00000400000000000000" pitchFamily="2" charset="-78"/>
              </a:rPr>
              <a:t>بودن، باردار بودن، کودک بودن، معلول بودن و بیمار بودن </a:t>
            </a:r>
            <a:endParaRPr lang="en-US" sz="2800" dirty="0">
              <a:cs typeface="B Yagut" panose="00000400000000000000" pitchFamily="2" charset="-78"/>
            </a:endParaRPr>
          </a:p>
          <a:p>
            <a:endParaRPr lang="fa-IR" sz="4000" dirty="0"/>
          </a:p>
          <a:p>
            <a:endParaRPr lang="fa-IR" dirty="0"/>
          </a:p>
        </p:txBody>
      </p:sp>
      <p:pic>
        <p:nvPicPr>
          <p:cNvPr id="2" name="09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09600" y="7101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1000"/>
    </mc:Choice>
    <mc:Fallback xmlns="">
      <p:transition spd="slow" advClick="0" advTm="9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BFBFB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پرونده" ma:contentTypeID="0x01010038EE485FB9274448B5E5B0FF0ECB3346" ma:contentTypeVersion="3" ma:contentTypeDescription="یک سند جدید ایجاد کنید." ma:contentTypeScope="" ma:versionID="879a17dea37dbf3eb3c9d0be085887ae">
  <xsd:schema xmlns:xsd="http://www.w3.org/2001/XMLSchema" xmlns:xs="http://www.w3.org/2001/XMLSchema" xmlns:p="http://schemas.microsoft.com/office/2006/metadata/properties" xmlns:ns2="1047730d-92e1-4018-9084-d932fd3a7f58" xmlns:ns3="12fdc5dc-769e-4543-b10d-fbea3dac4417" targetNamespace="http://schemas.microsoft.com/office/2006/metadata/properties" ma:root="true" ma:fieldsID="05a1c3cdee81c85cb937771a12b2679b" ns2:_="" ns3:_="">
    <xsd:import namespace="1047730d-92e1-4018-9084-d932fd3a7f58"/>
    <xsd:import namespace="12fdc5dc-769e-4543-b10d-fbea3dac441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646__x0648__x0639__x0020__x062d__x06cc__x0637__x0647_"/>
                <xsd:element ref="ns3:_x062f__x0627__x0646__x0634__x06af__x0627__x0647_"/>
                <xsd:element ref="ns3:_x0646__x0648__x0639__x0020__x0641__x0627__x06cc__x0644_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7730d-92e1-4018-9084-d932fd3a7f5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مقدار شناسه سند" ma:description="مقدار شناسه سند تعیین شده برای این آیتم." ma:internalName="_dlc_DocId" ma:readOnly="true">
      <xsd:simpleType>
        <xsd:restriction base="dms:Text"/>
      </xsd:simpleType>
    </xsd:element>
    <xsd:element name="_dlc_DocIdUrl" ma:index="9" nillable="true" ma:displayName="شناسه سند" ma:description="پیوند دائمی به این سند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حفظ شناسه" ma:description="نگهداری شناسه در حین افزودن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fdc5dc-769e-4543-b10d-fbea3dac4417" elementFormDefault="qualified">
    <xsd:import namespace="http://schemas.microsoft.com/office/2006/documentManagement/types"/>
    <xsd:import namespace="http://schemas.microsoft.com/office/infopath/2007/PartnerControls"/>
    <xsd:element name="_x0646__x0648__x0639__x0020__x062d__x06cc__x0637__x0647_" ma:index="11" ma:displayName="نوع حیطه" ma:default="عوامل بيماري‌زاي زنده، اصول گندزدايي و استريليزاسيون" ma:format="Dropdown" ma:internalName="_x0646__x0648__x0639__x0020__x062d__x06cc__x0637__x0647_">
      <xsd:simpleType>
        <xsd:restriction base="dms:Choice">
          <xsd:enumeration value="عوامل بيماري‌زاي زنده، اصول گندزدايي و استريليزاسيون"/>
          <xsd:enumeration value="آمار حياتي، اپيدميولوژی و روش تحقيق"/>
          <xsd:enumeration value="آناتومی و فیزیولوژی"/>
          <xsd:enumeration value="برنامه‌ريزي عملياتي و مديريت ارتقاء‌ كیفيت خدمات در خانه‌هاي بهداشت"/>
          <xsd:enumeration value="بهداشت دهان و دندان"/>
          <xsd:enumeration value="ارتقاء بهداشت فردي و شيوه زندگي سالم"/>
          <xsd:enumeration value="بهداشت حرفه‌اي"/>
          <xsd:enumeration value="بهداشت محيط"/>
          <xsd:enumeration value="بيماري‌هاي واگير"/>
          <xsd:enumeration value="کار با کامپیوتر و اينترنت؛ آشنايي با نرم‌افزارهاي نظام شبكه"/>
          <xsd:enumeration value="داروشناسي براي خانه‌هاي بهداشت"/>
          <xsd:enumeration value="ارتقاء سلامت، توانمندسازي جامعه و توسعه مشاركت افراد و سازمان‌ها"/>
          <xsd:enumeration value="كمك‌هاي اوليه و اقدامات امدادي"/>
          <xsd:enumeration value="ايمن سازي و بيماري‌هاي قابل پيشگيري با واكسن"/>
          <xsd:enumeration value="مديريت خطر بلايا"/>
          <xsd:enumeration value="مراقبت‌هاي ادغام يافته سلامت مادران"/>
          <xsd:enumeration value="مراقبت‌هاي ادغام يافته سلامت جوانان"/>
          <xsd:enumeration value="مباني بهداشت و كار در روستا"/>
          <xsd:enumeration value="مراقبت‌هاي ادغام يافته سلامت كودكان"/>
          <xsd:enumeration value="مراقبت‌هاي ادغام يافته سلامت ميانسالان"/>
          <xsd:enumeration value="مراقبت‌هاي ادغام يافته سلامت نوجوانان و مدارس"/>
          <xsd:enumeration value="مراقبت‌هاي ادغام يافته سلامت سالمندان"/>
          <xsd:enumeration value="بيماري‌هاي غيرواگير"/>
          <xsd:enumeration value="اصول تغذیه"/>
          <xsd:enumeration value="پرستاري از بيمار"/>
          <xsd:enumeration value="سلامت باروري"/>
          <xsd:enumeration value="رويكرد به شكايات شايع و درمان‌هاي ساده علامتي"/>
          <xsd:enumeration value="سلامت روان"/>
          <xsd:enumeration value="نحوه معاینات فیزیکی"/>
          <xsd:enumeration value="سایر موارد"/>
          <xsd:enumeration value="دستوالعمل آماده سازی پاورپوینت"/>
          <xsd:enumeration value="سلامت میانسالان"/>
        </xsd:restriction>
      </xsd:simpleType>
    </xsd:element>
    <xsd:element name="_x062f__x0627__x0646__x0634__x06af__x0627__x0647_" ma:index="12" ma:displayName="دانشگاه" ma:format="Dropdown" ma:internalName="_x062f__x0627__x0646__x0634__x06af__x0627__x0647_">
      <xsd:simpleType>
        <xsd:restriction base="dms:Choice">
          <xsd:enumeration value="آبادان"/>
          <xsd:enumeration value="آذربایجان غربی"/>
          <xsd:enumeration value="اردبیل"/>
          <xsd:enumeration value="اسدآباد"/>
          <xsd:enumeration value="اسفراين"/>
          <xsd:enumeration value="اصفهان"/>
          <xsd:enumeration value="البرز"/>
          <xsd:enumeration value="اهواز"/>
          <xsd:enumeration value="ايرانشهر"/>
          <xsd:enumeration value="ایران"/>
          <xsd:enumeration value="ایلام"/>
          <xsd:enumeration value="بابل"/>
          <xsd:enumeration value="بم"/>
          <xsd:enumeration value="بهبهان"/>
          <xsd:enumeration value="بوشهر"/>
          <xsd:enumeration value="بیرجند"/>
          <xsd:enumeration value="تبریز"/>
          <xsd:enumeration value="تربت جام"/>
          <xsd:enumeration value="تربت حیدریه"/>
          <xsd:enumeration value="تهران"/>
          <xsd:enumeration value="جهرم"/>
          <xsd:enumeration value="جیرفت"/>
          <xsd:enumeration value="چهارمحال و بختیاری"/>
          <xsd:enumeration value="خراسان شمالی"/>
          <xsd:enumeration value="خلخال"/>
          <xsd:enumeration value="خمين"/>
          <xsd:enumeration value="خوی"/>
          <xsd:enumeration value="دزفول"/>
          <xsd:enumeration value="رفسنجان"/>
          <xsd:enumeration value="زابل"/>
          <xsd:enumeration value="زاهدان"/>
          <xsd:enumeration value="زنجان"/>
          <xsd:enumeration value="ساوه"/>
          <xsd:enumeration value="سبزوار"/>
          <xsd:enumeration value="سراب"/>
          <xsd:enumeration value="سمنان"/>
          <xsd:enumeration value="سيرجان"/>
          <xsd:enumeration value="شاهرود"/>
          <xsd:enumeration value="شهید بهشتی"/>
          <xsd:enumeration value="شوشتر"/>
          <xsd:enumeration value="شیراز"/>
          <xsd:enumeration value="فسا"/>
          <xsd:enumeration value="قزوین"/>
          <xsd:enumeration value="قم"/>
          <xsd:enumeration value="گراش"/>
          <xsd:enumeration value="گلستان"/>
          <xsd:enumeration value="گناباد"/>
          <xsd:enumeration value="گیلان"/>
          <xsd:enumeration value="لارستان"/>
          <xsd:enumeration value="لرستان"/>
          <xsd:enumeration value="مازندران"/>
          <xsd:enumeration value="مراغه"/>
          <xsd:enumeration value="مرکزی"/>
          <xsd:enumeration value="مشهد"/>
          <xsd:enumeration value="نیشابور"/>
          <xsd:enumeration value="هرمزگان"/>
          <xsd:enumeration value="همدان"/>
          <xsd:enumeration value="کاشان"/>
          <xsd:enumeration value="کردستان"/>
          <xsd:enumeration value="کرمان"/>
          <xsd:enumeration value="کرمانشاه"/>
          <xsd:enumeration value="کهگیلویه و بویراحمد"/>
          <xsd:enumeration value="یزد"/>
          <xsd:enumeration value="ستاد وزارت بهداشت درمان و آموزش پزشکی"/>
        </xsd:restriction>
      </xsd:simpleType>
    </xsd:element>
    <xsd:element name="_x0646__x0648__x0639__x0020__x0641__x0627__x06cc__x0644_" ma:index="13" ma:displayName="نوع فایل" ma:default="فیلم" ma:format="Dropdown" ma:internalName="_x0646__x0648__x0639__x0020__x0641__x0627__x06cc__x0644_">
      <xsd:simpleType>
        <xsd:restriction base="dms:Choice">
          <xsd:enumeration value="فیلم"/>
          <xsd:enumeration value="عکس"/>
          <xsd:enumeration value="پاورپوینت"/>
          <xsd:enumeration value="مستند و راهنما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محتویات"/>
        <xsd:element ref="dc:title" minOccurs="0" maxOccurs="1" ma:index="4" ma:displayName="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62f__x0627__x0646__x0634__x06af__x0627__x0647_ xmlns="12fdc5dc-769e-4543-b10d-fbea3dac4417">گلستان</_x062f__x0627__x0646__x0634__x06af__x0627__x0647_>
    <_x0646__x0648__x0639__x0020__x062d__x06cc__x0637__x0647_ xmlns="12fdc5dc-769e-4543-b10d-fbea3dac4417">مديريت خطر بلايا</_x0646__x0648__x0639__x0020__x062d__x06cc__x0637__x0647_>
    <_x0646__x0648__x0639__x0020__x0641__x0627__x06cc__x0644_ xmlns="12fdc5dc-769e-4543-b10d-fbea3dac4417">پاورپوینت</_x0646__x0648__x0639__x0020__x0641__x0627__x06cc__x0644_>
    <_dlc_DocId xmlns="1047730d-92e1-4018-9084-d932fd3a7f58">5NN7CDR5NKU2-831-814</_dlc_DocId>
    <_dlc_DocIdUrl xmlns="1047730d-92e1-4018-9084-d932fd3a7f58">
      <Url>http://www.health.gov.ir/hnd/_layouts/DocIdRedir.aspx?ID=5NN7CDR5NKU2-831-814</Url>
      <Description>5NN7CDR5NKU2-831-814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E1BC54-BA45-4F4B-A075-507560CA8D8E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2C5F7F5-84F0-45CB-B1C5-7B8ADE546A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7730d-92e1-4018-9084-d932fd3a7f58"/>
    <ds:schemaRef ds:uri="12fdc5dc-769e-4543-b10d-fbea3dac44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BD3290-6009-4FA3-9DEB-BD13295466A5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12fdc5dc-769e-4543-b10d-fbea3dac4417"/>
    <ds:schemaRef ds:uri="1047730d-92e1-4018-9084-d932fd3a7f58"/>
    <ds:schemaRef ds:uri="http://schemas.microsoft.com/office/2006/metadata/properties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11621ED2-B5E7-40DF-BBA7-4349425FF4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813</Words>
  <Application>Microsoft Office PowerPoint</Application>
  <PresentationFormat>On-screen Show (4:3)</PresentationFormat>
  <Paragraphs>93</Paragraphs>
  <Slides>20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B Yagut</vt:lpstr>
      <vt:lpstr>BNazanin</vt:lpstr>
      <vt:lpstr>Calibri</vt:lpstr>
      <vt:lpstr>Times New Roman</vt:lpstr>
      <vt:lpstr>1_Office Theme</vt:lpstr>
      <vt:lpstr> مشخصات سند</vt:lpstr>
      <vt:lpstr>PowerPoint Presentation</vt:lpstr>
      <vt:lpstr>اهداف آموزشی  </vt:lpstr>
      <vt:lpstr>فهرست عناوین </vt:lpstr>
      <vt:lpstr>مقدمه </vt:lpstr>
      <vt:lpstr>تاریخچه</vt:lpstr>
      <vt:lpstr>مخاطره (Hazard)   </vt:lpstr>
      <vt:lpstr>آسیب پذیری (Vulnerability) </vt:lpstr>
      <vt:lpstr>آسیب پذیری می تواند در 4 گروه کلی زیر روی دهد: </vt:lpstr>
      <vt:lpstr>ظرفيت (Capacity)</vt:lpstr>
      <vt:lpstr>خطر (Risk)</vt:lpstr>
      <vt:lpstr>PowerPoint Presentation</vt:lpstr>
      <vt:lpstr>بحران</vt:lpstr>
      <vt:lpstr>فاجعه (Catastrophe)</vt:lpstr>
      <vt:lpstr>PowerPoint Presentation</vt:lpstr>
      <vt:lpstr>PowerPoint Presentation</vt:lpstr>
      <vt:lpstr>خلاصه و نتیجه گیری</vt:lpstr>
      <vt:lpstr>پرسش و تمرین</vt:lpstr>
      <vt:lpstr>فهرست منابع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وازه شناسی مدیریت خطر بلایا</dc:title>
  <dc:creator>kin</dc:creator>
  <cp:lastModifiedBy>saberi</cp:lastModifiedBy>
  <cp:revision>48</cp:revision>
  <dcterms:created xsi:type="dcterms:W3CDTF">2020-04-25T06:56:11Z</dcterms:created>
  <dcterms:modified xsi:type="dcterms:W3CDTF">2021-10-19T10:10:03Z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0x01010038EE485FB9274448B5E5B0FF0ECB3346</vt:lpwstr>
  </property>
  <property fmtid="{D5CDD505-2E9C-101B-9397-08002B2CF9AE}" pid="3" name="_dlc_DocIdItemGuid">
    <vt:lpwstr>34d5de72-54ca-48b4-8f30-8b1a40680d25</vt:lpwstr>
  </property>
</Properties>
</file>